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</p:sldIdLst>
  <p:sldSz cx="18288000" cy="10287000"/>
  <p:notesSz cx="6858000" cy="9144000"/>
  <p:embeddedFontLst>
    <p:embeddedFont>
      <p:font typeface="Bebas Neue Cyrillic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8" autoAdjust="0"/>
    <p:restoredTop sz="94622" autoAdjust="0"/>
  </p:normalViewPr>
  <p:slideViewPr>
    <p:cSldViewPr>
      <p:cViewPr varScale="1">
        <p:scale>
          <a:sx n="47" d="100"/>
          <a:sy n="47" d="100"/>
        </p:scale>
        <p:origin x="395" y="5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32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WhatsApp Video 2024-11-18 at 23.58.00_fa7b08f7">
            <a:hlinkClick r:id="" action="ppaction://media"/>
            <a:extLst>
              <a:ext uri="{FF2B5EF4-FFF2-40B4-BE49-F238E27FC236}">
                <a16:creationId xmlns:a16="http://schemas.microsoft.com/office/drawing/2014/main" id="{5E0E6B87-7246-F5DD-C8F2-E337AF96BE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9328" y="487052"/>
            <a:ext cx="8111257" cy="8516819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4253" y="165840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75489" y="12105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647351" y="5283287"/>
            <a:ext cx="6526921" cy="623294"/>
            <a:chOff x="0" y="0"/>
            <a:chExt cx="1719024" cy="16416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19024" cy="164160"/>
            </a:xfrm>
            <a:custGeom>
              <a:avLst/>
              <a:gdLst/>
              <a:ahLst/>
              <a:cxnLst/>
              <a:rect l="l" t="t" r="r" b="b"/>
              <a:pathLst>
                <a:path w="1719024" h="164160">
                  <a:moveTo>
                    <a:pt x="0" y="0"/>
                  </a:moveTo>
                  <a:lnTo>
                    <a:pt x="1719024" y="0"/>
                  </a:lnTo>
                  <a:lnTo>
                    <a:pt x="1719024" y="164160"/>
                  </a:lnTo>
                  <a:lnTo>
                    <a:pt x="0" y="16416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719024" cy="202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1957" y="2319176"/>
            <a:ext cx="8359564" cy="1661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Personalized</a:t>
            </a:r>
            <a:r>
              <a:rPr lang="en-US" sz="9600" dirty="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0" y="3500207"/>
            <a:ext cx="11023915" cy="336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Social Interaction</a:t>
            </a:r>
          </a:p>
          <a:p>
            <a:pPr algn="l">
              <a:lnSpc>
                <a:spcPts val="13439"/>
              </a:lnSpc>
              <a:spcBef>
                <a:spcPct val="0"/>
              </a:spcBef>
            </a:pPr>
            <a:endParaRPr lang="en-US" sz="9600" dirty="0">
              <a:solidFill>
                <a:srgbClr val="FFFFFF"/>
              </a:solidFill>
              <a:latin typeface="Bebas Neue Cyrillic"/>
              <a:ea typeface="Bebas Neue Cyrillic"/>
              <a:cs typeface="Bebas Neue Cyrillic"/>
              <a:sym typeface="Bebas Neue Cyrillic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1957" y="4664341"/>
            <a:ext cx="8359564" cy="1577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With </a:t>
            </a:r>
            <a:r>
              <a:rPr lang="en-US" sz="9600" dirty="0" err="1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Furhat</a:t>
            </a:r>
            <a:endParaRPr lang="en-US" sz="9600" dirty="0">
              <a:solidFill>
                <a:srgbClr val="FFFFFF"/>
              </a:solidFill>
              <a:latin typeface="Times New Roman" panose="02020603050405020304" pitchFamily="18" charset="0"/>
              <a:ea typeface="Bebas Neue Cyrillic"/>
              <a:cs typeface="Times New Roman" panose="02020603050405020304" pitchFamily="18" charset="0"/>
              <a:sym typeface="Bebas Neue Cyrill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0878" y="1190625"/>
            <a:ext cx="17371337" cy="7198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User Perceptions:</a:t>
            </a:r>
          </a:p>
          <a:p>
            <a:pPr algn="l">
              <a:lnSpc>
                <a:spcPct val="150000"/>
              </a:lnSpc>
            </a:pP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Each user participated in an interaction with the </a:t>
            </a:r>
            <a:r>
              <a:rPr lang="en-US" sz="3399" dirty="0" err="1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Furhat</a:t>
            </a: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 robot. After the interaction, their perceptions were evaluated using two standardized measurement tools: the Godspeed Scales and the ROSAS Scale. These tools helped assess various dimensions of user experience and engagement.</a:t>
            </a:r>
          </a:p>
          <a:p>
            <a:pPr algn="l">
              <a:lnSpc>
                <a:spcPct val="150000"/>
              </a:lnSpc>
            </a:pPr>
            <a:endParaRPr lang="en-US" sz="3399" dirty="0">
              <a:solidFill>
                <a:srgbClr val="FFFFFF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  <a:p>
            <a:pPr marL="734056" lvl="1" indent="-367028" algn="l">
              <a:lnSpc>
                <a:spcPct val="150000"/>
              </a:lnSpc>
              <a:buFont typeface="Arial"/>
              <a:buChar char="•"/>
            </a:pPr>
            <a:r>
              <a:rPr lang="en-US" sz="3399" b="1" dirty="0">
                <a:solidFill>
                  <a:srgbClr val="FFFFFF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Godspeed Scales: </a:t>
            </a: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Anthropomorphism, Animacy, Likability, Intelligence, and Safety.</a:t>
            </a:r>
          </a:p>
          <a:p>
            <a:pPr marL="734056" lvl="1" indent="-367028" algn="l">
              <a:lnSpc>
                <a:spcPct val="150000"/>
              </a:lnSpc>
              <a:buFont typeface="Arial"/>
              <a:buChar char="•"/>
            </a:pPr>
            <a:r>
              <a:rPr lang="en-US" sz="3399" b="1" dirty="0">
                <a:solidFill>
                  <a:srgbClr val="FFFFFF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ROSAS Scale: </a:t>
            </a:r>
            <a:r>
              <a:rPr lang="en-US" sz="3399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Perceived Usefulness, Emotional Engagement, Perceived Adaptivity, and Enjoyment.</a:t>
            </a:r>
          </a:p>
          <a:p>
            <a:pPr algn="l">
              <a:lnSpc>
                <a:spcPct val="150000"/>
              </a:lnSpc>
            </a:pPr>
            <a:endParaRPr lang="en-US" sz="3399" dirty="0">
              <a:solidFill>
                <a:srgbClr val="FFFFFF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90800" y="1562100"/>
            <a:ext cx="12963525" cy="6998572"/>
          </a:xfrm>
          <a:custGeom>
            <a:avLst/>
            <a:gdLst/>
            <a:ahLst/>
            <a:cxnLst/>
            <a:rect l="l" t="t" r="r" b="b"/>
            <a:pathLst>
              <a:path w="16409510" h="8510744">
                <a:moveTo>
                  <a:pt x="0" y="0"/>
                </a:moveTo>
                <a:lnTo>
                  <a:pt x="16409510" y="0"/>
                </a:lnTo>
                <a:lnTo>
                  <a:pt x="16409510" y="8510744"/>
                </a:lnTo>
                <a:lnTo>
                  <a:pt x="0" y="85107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20" t="-574" b="-5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233206"/>
            <a:ext cx="1028700" cy="1028700"/>
          </a:xfrm>
          <a:custGeom>
            <a:avLst/>
            <a:gdLst/>
            <a:ahLst/>
            <a:cxnLst/>
            <a:rect l="l" t="t" r="r" b="b"/>
            <a:pathLst>
              <a:path w="1028700" h="1028700">
                <a:moveTo>
                  <a:pt x="0" y="0"/>
                </a:moveTo>
                <a:lnTo>
                  <a:pt x="1028700" y="0"/>
                </a:lnTo>
                <a:lnTo>
                  <a:pt x="102870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w="38100" cap="sq">
            <a:gradFill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7970814" y="7746555"/>
            <a:ext cx="47625" cy="1740345"/>
            <a:chOff x="0" y="0"/>
            <a:chExt cx="12543" cy="4583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37589" y="1638301"/>
            <a:ext cx="11421361" cy="6705600"/>
          </a:xfrm>
          <a:custGeom>
            <a:avLst/>
            <a:gdLst/>
            <a:ahLst/>
            <a:cxnLst/>
            <a:rect l="l" t="t" r="r" b="b"/>
            <a:pathLst>
              <a:path w="12785556" h="9538431">
                <a:moveTo>
                  <a:pt x="0" y="0"/>
                </a:moveTo>
                <a:lnTo>
                  <a:pt x="12785556" y="0"/>
                </a:lnTo>
                <a:lnTo>
                  <a:pt x="12785556" y="9538430"/>
                </a:lnTo>
                <a:lnTo>
                  <a:pt x="0" y="953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04800" y="342900"/>
            <a:ext cx="2523311" cy="1647034"/>
          </a:xfrm>
          <a:custGeom>
            <a:avLst/>
            <a:gdLst/>
            <a:ahLst/>
            <a:cxnLst/>
            <a:rect l="l" t="t" r="r" b="b"/>
            <a:pathLst>
              <a:path w="2523311" h="1647034">
                <a:moveTo>
                  <a:pt x="0" y="0"/>
                </a:moveTo>
                <a:lnTo>
                  <a:pt x="2523311" y="0"/>
                </a:lnTo>
                <a:lnTo>
                  <a:pt x="2523311" y="1647033"/>
                </a:lnTo>
                <a:lnTo>
                  <a:pt x="0" y="1647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7766027" y="7517955"/>
            <a:ext cx="47625" cy="1740345"/>
            <a:chOff x="0" y="0"/>
            <a:chExt cx="12543" cy="45836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9 at 09.27.42_bdfcc410">
            <a:hlinkClick r:id="" action="ppaction://media"/>
            <a:extLst>
              <a:ext uri="{FF2B5EF4-FFF2-40B4-BE49-F238E27FC236}">
                <a16:creationId xmlns:a16="http://schemas.microsoft.com/office/drawing/2014/main" id="{0E4A39B6-E358-3671-D51F-5E7210EF53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114300"/>
            <a:ext cx="12344400" cy="967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14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0" y="0"/>
            <a:ext cx="14042146" cy="10287000"/>
            <a:chOff x="0" y="0"/>
            <a:chExt cx="3698343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98343" cy="2709333"/>
            </a:xfrm>
            <a:custGeom>
              <a:avLst/>
              <a:gdLst/>
              <a:ahLst/>
              <a:cxnLst/>
              <a:rect l="l" t="t" r="r" b="b"/>
              <a:pathLst>
                <a:path w="3698343" h="2709333">
                  <a:moveTo>
                    <a:pt x="0" y="0"/>
                  </a:moveTo>
                  <a:lnTo>
                    <a:pt x="3698343" y="0"/>
                  </a:lnTo>
                  <a:lnTo>
                    <a:pt x="369834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1F3291">
                    <a:alpha val="0"/>
                  </a:srgbClr>
                </a:gs>
                <a:gs pos="100000">
                  <a:srgbClr val="000935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69834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11717" y="402443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43540" y="4762500"/>
            <a:ext cx="8115300" cy="198575"/>
            <a:chOff x="0" y="0"/>
            <a:chExt cx="2137363" cy="523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37363" cy="52300"/>
            </a:xfrm>
            <a:custGeom>
              <a:avLst/>
              <a:gdLst/>
              <a:ahLst/>
              <a:cxnLst/>
              <a:rect l="l" t="t" r="r" b="b"/>
              <a:pathLst>
                <a:path w="2137363" h="52300">
                  <a:moveTo>
                    <a:pt x="0" y="0"/>
                  </a:moveTo>
                  <a:lnTo>
                    <a:pt x="2137363" y="0"/>
                  </a:lnTo>
                  <a:lnTo>
                    <a:pt x="2137363" y="52300"/>
                  </a:lnTo>
                  <a:lnTo>
                    <a:pt x="0" y="523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137363" cy="9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2135227"/>
            <a:ext cx="8359564" cy="2395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90"/>
              </a:lnSpc>
              <a:spcBef>
                <a:spcPct val="0"/>
              </a:spcBef>
            </a:pPr>
            <a:r>
              <a:rPr lang="en-US" sz="14064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585" b="-16585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00025" y="290609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6" y="0"/>
                </a:lnTo>
                <a:lnTo>
                  <a:pt x="454926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14474" y="861916"/>
            <a:ext cx="10753725" cy="997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Project Objective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514475" y="1859384"/>
            <a:ext cx="4424480" cy="48938"/>
            <a:chOff x="0" y="0"/>
            <a:chExt cx="1165295" cy="1288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65295" cy="12889"/>
            </a:xfrm>
            <a:custGeom>
              <a:avLst/>
              <a:gdLst/>
              <a:ahLst/>
              <a:cxnLst/>
              <a:rect l="l" t="t" r="r" b="b"/>
              <a:pathLst>
                <a:path w="1165295" h="12889">
                  <a:moveTo>
                    <a:pt x="0" y="0"/>
                  </a:moveTo>
                  <a:lnTo>
                    <a:pt x="1165295" y="0"/>
                  </a:lnTo>
                  <a:lnTo>
                    <a:pt x="1165295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165295" cy="5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54951" y="2079979"/>
            <a:ext cx="12008611" cy="6994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7484" lvl="1" indent="-423742" algn="l">
              <a:lnSpc>
                <a:spcPts val="5495"/>
              </a:lnSpc>
              <a:buFont typeface="Arial"/>
              <a:buChar char="•"/>
            </a:pPr>
            <a:r>
              <a:rPr lang="en-US" sz="3925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Explore and enhance the dynamics of personalized social interactions between humans and the </a:t>
            </a:r>
            <a:r>
              <a:rPr lang="en-US" sz="3925" dirty="0" err="1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Furhat</a:t>
            </a:r>
            <a:r>
              <a:rPr lang="en-US" sz="3925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robot.</a:t>
            </a:r>
          </a:p>
          <a:p>
            <a:pPr marL="847484" lvl="1" indent="-423742" algn="l">
              <a:lnSpc>
                <a:spcPts val="5495"/>
              </a:lnSpc>
              <a:buFont typeface="Arial"/>
              <a:buChar char="•"/>
            </a:pPr>
            <a:r>
              <a:rPr lang="en-US" sz="3925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Utilize voice recognition for user identification and emotional state analysis.</a:t>
            </a:r>
          </a:p>
          <a:p>
            <a:pPr marL="847484" lvl="1" indent="-423742" algn="l">
              <a:lnSpc>
                <a:spcPts val="5495"/>
              </a:lnSpc>
              <a:buFont typeface="Arial"/>
              <a:buChar char="•"/>
            </a:pPr>
            <a:r>
              <a:rPr lang="en-US" sz="3925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Analyzing the emotions of the user and giving adaptive responses.</a:t>
            </a:r>
          </a:p>
          <a:p>
            <a:pPr marL="847484" lvl="1" indent="-423742" algn="l">
              <a:lnSpc>
                <a:spcPts val="5495"/>
              </a:lnSpc>
              <a:buFont typeface="Arial"/>
              <a:buChar char="•"/>
            </a:pPr>
            <a:r>
              <a:rPr lang="en-US" sz="3925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Evaluate the effectiveness of a random topic suggestion system in maintaining engaging conversations.</a:t>
            </a:r>
          </a:p>
          <a:p>
            <a:pPr algn="l">
              <a:lnSpc>
                <a:spcPts val="5495"/>
              </a:lnSpc>
              <a:spcBef>
                <a:spcPct val="0"/>
              </a:spcBef>
            </a:pPr>
            <a:endParaRPr lang="en-US" sz="3925" dirty="0">
              <a:solidFill>
                <a:srgbClr val="FFFFFF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11717" y="402443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898530" y="849925"/>
            <a:ext cx="5360770" cy="9258300"/>
            <a:chOff x="0" y="0"/>
            <a:chExt cx="7147693" cy="1234440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l="11351" r="11351"/>
            <a:stretch>
              <a:fillRect/>
            </a:stretch>
          </p:blipFill>
          <p:spPr>
            <a:xfrm>
              <a:off x="0" y="0"/>
              <a:ext cx="7147693" cy="12344400"/>
            </a:xfrm>
            <a:prstGeom prst="rect">
              <a:avLst/>
            </a:prstGeom>
          </p:spPr>
        </p:pic>
      </p:grpSp>
      <p:sp>
        <p:nvSpPr>
          <p:cNvPr id="13" name="TextBox 13"/>
          <p:cNvSpPr txBox="1"/>
          <p:nvPr/>
        </p:nvSpPr>
        <p:spPr>
          <a:xfrm>
            <a:off x="1724148" y="1152525"/>
            <a:ext cx="8791452" cy="997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 Technologies Used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724148" y="2422664"/>
            <a:ext cx="2931669" cy="61180"/>
            <a:chOff x="0" y="0"/>
            <a:chExt cx="772127" cy="1611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72127" cy="16113"/>
            </a:xfrm>
            <a:custGeom>
              <a:avLst/>
              <a:gdLst/>
              <a:ahLst/>
              <a:cxnLst/>
              <a:rect l="l" t="t" r="r" b="b"/>
              <a:pathLst>
                <a:path w="772127" h="16113">
                  <a:moveTo>
                    <a:pt x="0" y="0"/>
                  </a:moveTo>
                  <a:lnTo>
                    <a:pt x="772127" y="0"/>
                  </a:lnTo>
                  <a:lnTo>
                    <a:pt x="772127" y="16113"/>
                  </a:lnTo>
                  <a:lnTo>
                    <a:pt x="0" y="1611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772127" cy="542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20586" y="3130751"/>
            <a:ext cx="807124" cy="80712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94552" y="3343842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01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494511" y="2855906"/>
            <a:ext cx="7515997" cy="168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Furhart</a:t>
            </a: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Sdk</a:t>
            </a: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SDK (Enable the audio feed on your </a:t>
            </a:r>
            <a:r>
              <a:rPr lang="en-US" sz="3200" dirty="0" err="1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Furhat</a:t>
            </a: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robot via the web interface (Settings &gt; External Feeds), 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20586" y="6362252"/>
            <a:ext cx="807124" cy="807124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448083" y="6560995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494512" y="4956790"/>
            <a:ext cx="7030488" cy="538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Languages Used : Kotlin, Python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320586" y="4850726"/>
            <a:ext cx="807124" cy="807124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448083" y="5092998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02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494511" y="6468316"/>
            <a:ext cx="6908001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Voice recognition Model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320586" y="7984565"/>
            <a:ext cx="807124" cy="8071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448083" y="8159976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04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659209" y="8140926"/>
            <a:ext cx="2593176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IntelliJ IDE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11717" y="402443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39180" y="1335987"/>
            <a:ext cx="13153020" cy="8418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63"/>
              </a:lnSpc>
            </a:pPr>
            <a:r>
              <a:rPr lang="en-US" sz="639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Research Question and Hypothesis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39180" y="2427926"/>
            <a:ext cx="9635992" cy="47767"/>
            <a:chOff x="0" y="0"/>
            <a:chExt cx="2537874" cy="1258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537875" cy="12581"/>
            </a:xfrm>
            <a:custGeom>
              <a:avLst/>
              <a:gdLst/>
              <a:ahLst/>
              <a:cxnLst/>
              <a:rect l="l" t="t" r="r" b="b"/>
              <a:pathLst>
                <a:path w="2537875" h="12581">
                  <a:moveTo>
                    <a:pt x="0" y="0"/>
                  </a:moveTo>
                  <a:lnTo>
                    <a:pt x="2537875" y="0"/>
                  </a:lnTo>
                  <a:lnTo>
                    <a:pt x="2537875" y="12581"/>
                  </a:lnTo>
                  <a:lnTo>
                    <a:pt x="0" y="12581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537874" cy="50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35996" y="2866217"/>
            <a:ext cx="807124" cy="80712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22023" y="3064879"/>
            <a:ext cx="1035072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RQ1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45027" y="2800264"/>
            <a:ext cx="14617176" cy="2260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How accurately does the voice recognition system identify individual users in real-time, and what impact does accurate identification have on user satisfaction and perceived personalization? 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639180" y="6300011"/>
            <a:ext cx="807124" cy="80712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542364" y="6498672"/>
            <a:ext cx="903940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HYP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045027" y="5348605"/>
            <a:ext cx="14385046" cy="3991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Hypothesis 1: The voice user identification algorithm will achieve an identification accuracy rate of at least 80% when using voice data, accounting for variations in speech patterns and environmental noise. 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Hypothesis 2: Higher accuracy in user identification will correlate positively with user satisfaction levels, as it enables a more personalized and contextually relevant interaction experience.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11717" y="402443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39180" y="1335987"/>
            <a:ext cx="13381620" cy="8418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63"/>
              </a:lnSpc>
            </a:pPr>
            <a:r>
              <a:rPr lang="en-US" sz="639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Research Question and Hypothesis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39180" y="2427926"/>
            <a:ext cx="9635992" cy="47767"/>
            <a:chOff x="0" y="0"/>
            <a:chExt cx="2537874" cy="1258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37875" cy="12581"/>
            </a:xfrm>
            <a:custGeom>
              <a:avLst/>
              <a:gdLst/>
              <a:ahLst/>
              <a:cxnLst/>
              <a:rect l="l" t="t" r="r" b="b"/>
              <a:pathLst>
                <a:path w="2537875" h="12581">
                  <a:moveTo>
                    <a:pt x="0" y="0"/>
                  </a:moveTo>
                  <a:lnTo>
                    <a:pt x="2537875" y="0"/>
                  </a:lnTo>
                  <a:lnTo>
                    <a:pt x="2537875" y="12581"/>
                  </a:lnTo>
                  <a:lnTo>
                    <a:pt x="0" y="12581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537874" cy="506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35996" y="2866217"/>
            <a:ext cx="807124" cy="80712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622023" y="3055354"/>
            <a:ext cx="1035072" cy="32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  <a:spcBef>
                <a:spcPct val="0"/>
              </a:spcBef>
            </a:pPr>
            <a:r>
              <a:rPr lang="en-US" sz="20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RQ2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045027" y="2800264"/>
            <a:ext cx="14617176" cy="2260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How does the topic suggestion system influence user engagement, and what role does the avoidance of previously discussed topics play in maintaining user interest over extended conversations? 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639180" y="6300011"/>
            <a:ext cx="807124" cy="80712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42364" y="6498672"/>
            <a:ext cx="903940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 dirty="0">
                <a:solidFill>
                  <a:srgbClr val="FFFFFF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HYP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045027" y="5348605"/>
            <a:ext cx="14385046" cy="3414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Hypothesis 1: The topic suggestion feature, designed to avoid previously discussed topics, will lead to longer conversation duration and increased user engagement. 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Canva Sans"/>
                <a:cs typeface="Times New Roman" panose="02020603050405020304" pitchFamily="18" charset="0"/>
                <a:sym typeface="Canva Sans"/>
              </a:rPr>
              <a:t>Hypothesis 2: Avoiding repetitive topic suggestions will result in higher user interest and perceived novelty, enhancing overall interaction satisfaction.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 dirty="0">
              <a:solidFill>
                <a:srgbClr val="FFFFFF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2214" y="7517955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11717" y="402443"/>
            <a:ext cx="454926" cy="447482"/>
          </a:xfrm>
          <a:custGeom>
            <a:avLst/>
            <a:gdLst/>
            <a:ahLst/>
            <a:cxnLst/>
            <a:rect l="l" t="t" r="r" b="b"/>
            <a:pathLst>
              <a:path w="454926" h="447482">
                <a:moveTo>
                  <a:pt x="0" y="0"/>
                </a:moveTo>
                <a:lnTo>
                  <a:pt x="454927" y="0"/>
                </a:lnTo>
                <a:lnTo>
                  <a:pt x="454927" y="447482"/>
                </a:lnTo>
                <a:lnTo>
                  <a:pt x="0" y="44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6644" y="638175"/>
            <a:ext cx="11477756" cy="971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Implementation</a:t>
            </a:r>
            <a:r>
              <a:rPr lang="en-US" sz="7389" dirty="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  <a:r>
              <a:rPr lang="en-US" sz="7389" dirty="0">
                <a:solidFill>
                  <a:srgbClr val="FFFFFF"/>
                </a:solidFill>
                <a:latin typeface="Times New Roman" panose="02020603050405020304" pitchFamily="18" charset="0"/>
                <a:ea typeface="Bebas Neue Cyrillic"/>
                <a:cs typeface="Times New Roman" panose="02020603050405020304" pitchFamily="18" charset="0"/>
                <a:sym typeface="Bebas Neue Cyrillic"/>
              </a:rPr>
              <a:t>Approach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66643" y="1864062"/>
            <a:ext cx="5833815" cy="47625"/>
            <a:chOff x="0" y="0"/>
            <a:chExt cx="1536478" cy="1254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36478" cy="12543"/>
            </a:xfrm>
            <a:custGeom>
              <a:avLst/>
              <a:gdLst/>
              <a:ahLst/>
              <a:cxnLst/>
              <a:rect l="l" t="t" r="r" b="b"/>
              <a:pathLst>
                <a:path w="1536478" h="12543">
                  <a:moveTo>
                    <a:pt x="0" y="0"/>
                  </a:moveTo>
                  <a:lnTo>
                    <a:pt x="1536478" y="0"/>
                  </a:lnTo>
                  <a:lnTo>
                    <a:pt x="153647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36478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32973" y="2933700"/>
            <a:ext cx="15872645" cy="6231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85"/>
              </a:lnSpc>
            </a:pPr>
            <a:r>
              <a:rPr lang="en-US" sz="3489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•Voice Recognition for User Identification: User’s audio processed and identified; name saved and used for greeting.</a:t>
            </a:r>
          </a:p>
          <a:p>
            <a:pPr algn="l">
              <a:lnSpc>
                <a:spcPts val="4885"/>
              </a:lnSpc>
            </a:pPr>
            <a:r>
              <a:rPr lang="en-US" sz="3489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•Emotion Detection and Response: Emotion analysis triggers corresponding responses based on user input.</a:t>
            </a:r>
          </a:p>
          <a:p>
            <a:pPr algn="l">
              <a:lnSpc>
                <a:spcPts val="4885"/>
              </a:lnSpc>
            </a:pPr>
            <a:r>
              <a:rPr lang="en-US" sz="3489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•Audio Streaming and Recording: Real-time streaming and recording of conversations for analysis.</a:t>
            </a:r>
          </a:p>
          <a:p>
            <a:pPr algn="l">
              <a:lnSpc>
                <a:spcPts val="4885"/>
              </a:lnSpc>
            </a:pPr>
            <a:r>
              <a:rPr lang="en-US" sz="3489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•Multi-User Interaction and Topic Engagement: </a:t>
            </a:r>
            <a:r>
              <a:rPr lang="en-US" sz="3489" dirty="0" err="1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Furhat</a:t>
            </a:r>
            <a:r>
              <a:rPr lang="en-US" sz="3489" dirty="0">
                <a:solidFill>
                  <a:srgbClr val="FFFFFF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engages with users individually in a sequential manner, ensuring focused and personalized interactions with each user before moving to the next</a:t>
            </a:r>
          </a:p>
          <a:p>
            <a:pPr algn="l">
              <a:lnSpc>
                <a:spcPts val="4885"/>
              </a:lnSpc>
              <a:spcBef>
                <a:spcPct val="0"/>
              </a:spcBef>
            </a:pPr>
            <a:endParaRPr lang="en-US" sz="3489" dirty="0">
              <a:solidFill>
                <a:srgbClr val="FFFFFF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3687" y="3047417"/>
            <a:ext cx="4845113" cy="4991683"/>
          </a:xfrm>
          <a:custGeom>
            <a:avLst/>
            <a:gdLst/>
            <a:ahLst/>
            <a:cxnLst/>
            <a:rect l="l" t="t" r="r" b="b"/>
            <a:pathLst>
              <a:path w="5508373" h="5759792">
                <a:moveTo>
                  <a:pt x="0" y="0"/>
                </a:moveTo>
                <a:lnTo>
                  <a:pt x="5508373" y="0"/>
                </a:lnTo>
                <a:lnTo>
                  <a:pt x="5508373" y="5759792"/>
                </a:lnTo>
                <a:lnTo>
                  <a:pt x="0" y="5759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781800" y="2949529"/>
            <a:ext cx="10590703" cy="5253129"/>
          </a:xfrm>
          <a:custGeom>
            <a:avLst/>
            <a:gdLst/>
            <a:ahLst/>
            <a:cxnLst/>
            <a:rect l="l" t="t" r="r" b="b"/>
            <a:pathLst>
              <a:path w="11891573" h="6472329">
                <a:moveTo>
                  <a:pt x="0" y="0"/>
                </a:moveTo>
                <a:lnTo>
                  <a:pt x="11891573" y="0"/>
                </a:lnTo>
                <a:lnTo>
                  <a:pt x="11891573" y="6472329"/>
                </a:lnTo>
                <a:lnTo>
                  <a:pt x="0" y="64723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60287" y="258763"/>
            <a:ext cx="9155317" cy="1317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Times New Roman" panose="02020603050405020304" pitchFamily="18" charset="0"/>
                <a:ea typeface="DM Sans"/>
                <a:cs typeface="Times New Roman" panose="02020603050405020304" pitchFamily="18" charset="0"/>
                <a:sym typeface="DM Sans"/>
              </a:rPr>
              <a:t>Metrics Analyzed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46723" y="2061021"/>
            <a:ext cx="8668881" cy="48675"/>
            <a:chOff x="0" y="0"/>
            <a:chExt cx="2283162" cy="1282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83162" cy="12820"/>
            </a:xfrm>
            <a:custGeom>
              <a:avLst/>
              <a:gdLst/>
              <a:ahLst/>
              <a:cxnLst/>
              <a:rect l="l" t="t" r="r" b="b"/>
              <a:pathLst>
                <a:path w="2283162" h="12820">
                  <a:moveTo>
                    <a:pt x="0" y="0"/>
                  </a:moveTo>
                  <a:lnTo>
                    <a:pt x="2283162" y="0"/>
                  </a:lnTo>
                  <a:lnTo>
                    <a:pt x="2283162" y="12820"/>
                  </a:lnTo>
                  <a:lnTo>
                    <a:pt x="0" y="12820"/>
                  </a:lnTo>
                  <a:close/>
                </a:path>
              </a:pathLst>
            </a:custGeom>
            <a:gradFill rotWithShape="1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283162" cy="509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19200" y="8953810"/>
            <a:ext cx="14386189" cy="589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Canva Sans Bold"/>
                <a:cs typeface="Times New Roman" panose="02020603050405020304" pitchFamily="18" charset="0"/>
                <a:sym typeface="Canva Sans Bold"/>
              </a:rPr>
              <a:t>Identification Accuracy: Frequency of correct user identification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0470" y="3145136"/>
            <a:ext cx="5883244" cy="5046364"/>
          </a:xfrm>
          <a:custGeom>
            <a:avLst/>
            <a:gdLst/>
            <a:ahLst/>
            <a:cxnLst/>
            <a:rect l="l" t="t" r="r" b="b"/>
            <a:pathLst>
              <a:path w="6776898" h="5759792">
                <a:moveTo>
                  <a:pt x="0" y="0"/>
                </a:moveTo>
                <a:lnTo>
                  <a:pt x="6776899" y="0"/>
                </a:lnTo>
                <a:lnTo>
                  <a:pt x="6776899" y="5759793"/>
                </a:lnTo>
                <a:lnTo>
                  <a:pt x="0" y="5759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848600" y="3086100"/>
            <a:ext cx="9173047" cy="5046364"/>
          </a:xfrm>
          <a:custGeom>
            <a:avLst/>
            <a:gdLst/>
            <a:ahLst/>
            <a:cxnLst/>
            <a:rect l="l" t="t" r="r" b="b"/>
            <a:pathLst>
              <a:path w="9062378" h="5856474">
                <a:moveTo>
                  <a:pt x="0" y="0"/>
                </a:moveTo>
                <a:lnTo>
                  <a:pt x="9062378" y="0"/>
                </a:lnTo>
                <a:lnTo>
                  <a:pt x="9062378" y="5856475"/>
                </a:lnTo>
                <a:lnTo>
                  <a:pt x="0" y="585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42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86314" y="1028700"/>
            <a:ext cx="16817944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Archivo Black"/>
                <a:cs typeface="Times New Roman" panose="02020603050405020304" pitchFamily="18" charset="0"/>
                <a:sym typeface="Archivo Black"/>
              </a:rPr>
              <a:t>"Emotional Response Accuracy: Measuring the correctness of </a:t>
            </a:r>
            <a:r>
              <a:rPr lang="en-US" sz="3600" dirty="0" err="1">
                <a:solidFill>
                  <a:srgbClr val="FFFFFF"/>
                </a:solidFill>
                <a:latin typeface="Times New Roman" panose="02020603050405020304" pitchFamily="18" charset="0"/>
                <a:ea typeface="Archivo Black"/>
                <a:cs typeface="Times New Roman" panose="02020603050405020304" pitchFamily="18" charset="0"/>
                <a:sym typeface="Archivo Black"/>
              </a:rPr>
              <a:t>Furhat’s</a:t>
            </a: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Archivo Black"/>
                <a:cs typeface="Times New Roman" panose="02020603050405020304" pitchFamily="18" charset="0"/>
                <a:sym typeface="Archivo Black"/>
              </a:rPr>
              <a:t> emotional responses based on user input."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9238" y="3104584"/>
            <a:ext cx="10472596" cy="5391716"/>
          </a:xfrm>
          <a:custGeom>
            <a:avLst/>
            <a:gdLst/>
            <a:ahLst/>
            <a:cxnLst/>
            <a:rect l="l" t="t" r="r" b="b"/>
            <a:pathLst>
              <a:path w="11867827" h="6517772">
                <a:moveTo>
                  <a:pt x="0" y="0"/>
                </a:moveTo>
                <a:lnTo>
                  <a:pt x="11867827" y="0"/>
                </a:lnTo>
                <a:lnTo>
                  <a:pt x="11867827" y="6517772"/>
                </a:lnTo>
                <a:lnTo>
                  <a:pt x="0" y="6517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963400" y="3180784"/>
            <a:ext cx="5341638" cy="5239316"/>
          </a:xfrm>
          <a:custGeom>
            <a:avLst/>
            <a:gdLst/>
            <a:ahLst/>
            <a:cxnLst/>
            <a:rect l="l" t="t" r="r" b="b"/>
            <a:pathLst>
              <a:path w="5508373" h="5759792">
                <a:moveTo>
                  <a:pt x="0" y="0"/>
                </a:moveTo>
                <a:lnTo>
                  <a:pt x="5508372" y="0"/>
                </a:lnTo>
                <a:lnTo>
                  <a:pt x="5508372" y="5759792"/>
                </a:lnTo>
                <a:lnTo>
                  <a:pt x="0" y="5759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71604" y="680931"/>
            <a:ext cx="17719233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Archivo Black"/>
                <a:cs typeface="Times New Roman" panose="02020603050405020304" pitchFamily="18" charset="0"/>
                <a:sym typeface="Archivo Black"/>
              </a:rPr>
              <a:t>"User Engagement: Measuring the length and quality of conversations following topic suggestions."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482</Words>
  <Application>Microsoft Office PowerPoint</Application>
  <PresentationFormat>Custom</PresentationFormat>
  <Paragraphs>46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Bebas Neue Cyrillic</vt:lpstr>
      <vt:lpstr>Calibri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Artificial Intelligence Presentation</dc:title>
  <cp:lastModifiedBy>Sai Pranav Pragada</cp:lastModifiedBy>
  <cp:revision>10</cp:revision>
  <dcterms:created xsi:type="dcterms:W3CDTF">2006-08-16T00:00:00Z</dcterms:created>
  <dcterms:modified xsi:type="dcterms:W3CDTF">2024-11-19T16:44:32Z</dcterms:modified>
  <dc:identifier>DAGWy__Kgb4</dc:identifier>
</cp:coreProperties>
</file>

<file path=docProps/thumbnail.jpeg>
</file>